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68" r:id="rId11"/>
    <p:sldId id="267" r:id="rId12"/>
    <p:sldId id="266" r:id="rId13"/>
    <p:sldId id="265" r:id="rId14"/>
    <p:sldId id="272" r:id="rId15"/>
    <p:sldId id="270" r:id="rId16"/>
    <p:sldId id="274" r:id="rId17"/>
    <p:sldId id="276" r:id="rId18"/>
    <p:sldId id="277" r:id="rId19"/>
    <p:sldId id="278" r:id="rId20"/>
    <p:sldId id="279" r:id="rId21"/>
    <p:sldId id="275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83837" autoAdjust="0"/>
  </p:normalViewPr>
  <p:slideViewPr>
    <p:cSldViewPr>
      <p:cViewPr varScale="1">
        <p:scale>
          <a:sx n="57" d="100"/>
          <a:sy n="57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7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C955C-CD63-4943-9723-1530ECF4D033}" type="datetimeFigureOut">
              <a:rPr lang="it-IT" smtClean="0"/>
              <a:pPr/>
              <a:t>18/06/2014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7E5FA-66B9-48EF-9389-3FC181A266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3893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pplelounge.com/feature/1984-trentanni-dello-spot-che-ha-cambiato-la-pubblicita-televisiva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7E5FA-66B9-48EF-9389-3FC181A26699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Più in generale il termine si riferisce a qualsiasi </a:t>
            </a:r>
            <a:r>
              <a:rPr lang="it-IT" b="1" dirty="0" smtClean="0"/>
              <a:t>componente fisico</a:t>
            </a:r>
            <a:r>
              <a:rPr lang="it-IT" dirty="0" smtClean="0"/>
              <a:t> di una periferica o di una apparecchiatura elettronica.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L'etimologia del vocabolo nasce dalla fusione di due termini della lingua inglese, </a:t>
            </a:r>
            <a:r>
              <a:rPr lang="it-IT" i="1" dirty="0" smtClean="0"/>
              <a:t>hard</a:t>
            </a:r>
            <a:r>
              <a:rPr lang="it-IT" dirty="0" smtClean="0"/>
              <a:t> (duro, pesante) e </a:t>
            </a:r>
            <a:r>
              <a:rPr lang="it-IT" i="1" u="sng" dirty="0" err="1" smtClean="0"/>
              <a:t>ware</a:t>
            </a:r>
            <a:r>
              <a:rPr lang="it-IT" dirty="0" smtClean="0"/>
              <a:t>(manufatto, oggetto), in contrapposizione con il software, la parte logica (e perciò </a:t>
            </a:r>
            <a:r>
              <a:rPr lang="it-IT" i="1" dirty="0" smtClean="0"/>
              <a:t>soft</a:t>
            </a:r>
            <a:r>
              <a:rPr lang="it-IT" dirty="0" smtClean="0"/>
              <a:t>, "morbida, leggera") che compone il personal computer costituendone insieme all'hardware le cosiddette applicazioni.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7E5FA-66B9-48EF-9389-3FC181A2669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 Scheda madre è il componente principale di un PC; può occupare spazio diverso in base alla tipologia ed è dotata di circuiti integrati che hanno il compito di collegare fra loro gli altri componenti del sistema. Alloggiati sulla scheda madre è possibile trovare componenti quali la CPU, la memoria RAM, l'insieme di unità di memoria ROM che contengono il BIOS, le schede grafiche e di rete.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7E5FA-66B9-48EF-9389-3FC181A26699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Montata sulla scheda madre troviamo l’unita di elaborazione nota come CPU o microprocessore Il compito della CPU è quello di eseguire le istruzioni di un programma presente in memoria centrale o primaria (RAM) dopo averlo prelevato dalla memoria secondaria o di massa, dalla ROM, o da altri dispositivi. Durante l'esecuzione del programma la CPU legge o scrive dati in memoria centrale. Il risultato dell'esecuzione dipende dal dato su cui si opera e dallo stato interno in cui la CPU stessa si trova, e può mantenere la traccia delle operazioni passate.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7E5FA-66B9-48EF-9389-3FC181A26699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7E5FA-66B9-48EF-9389-3FC181A26699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Fino ad adesso abbiamo visto</a:t>
            </a:r>
            <a:r>
              <a:rPr lang="it-IT" baseline="0" dirty="0" smtClean="0"/>
              <a:t> il computer in tutte le sue parti ma c’è un aspetto che abbiamo ritenuto molto importante e cioè il design nell’hardware: che ha trasformato i computer da uno strumento per i soli addetti ai lavori  ad un  bene di largo consumo se non addirittura ad un oggetto di desiderio,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7E5FA-66B9-48EF-9389-3FC181A26699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61737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dirty="0" smtClean="0"/>
              <a:t>http://www.theapplelounge.com/feature/levoluzione-della-specie-30-anni-di-mac-12-immagini/</a:t>
            </a:r>
          </a:p>
          <a:p>
            <a:r>
              <a:rPr lang="it-IT" b="1" i="0" dirty="0" smtClean="0">
                <a:effectLst/>
              </a:rPr>
              <a:t>1984</a:t>
            </a:r>
            <a:r>
              <a:rPr lang="it-IT" i="0" dirty="0" smtClean="0">
                <a:effectLst/>
              </a:rPr>
              <a:t> – È un anno fondamentale per Apple. Il </a:t>
            </a:r>
            <a:r>
              <a:rPr lang="it-IT" i="0" dirty="0" smtClean="0">
                <a:effectLst/>
                <a:hlinkClick r:id="rId3" tooltip="1984 – I trent’anni dello spot che ha cambiato la pubblicità televisiva"/>
              </a:rPr>
              <a:t>leggendario spot di Ridley Scott</a:t>
            </a:r>
            <a:r>
              <a:rPr lang="it-IT" i="0" dirty="0" smtClean="0">
                <a:effectLst/>
              </a:rPr>
              <a:t> viene presentato durante il </a:t>
            </a:r>
            <a:r>
              <a:rPr lang="it-IT" i="0" dirty="0" err="1" smtClean="0">
                <a:effectLst/>
              </a:rPr>
              <a:t>Superbowl</a:t>
            </a:r>
            <a:r>
              <a:rPr lang="it-IT" i="0" dirty="0" smtClean="0">
                <a:effectLst/>
              </a:rPr>
              <a:t>. Solo un paio di giorni dopo Steve Jobs presenta la “sua” ultima creazione che cambierà il mondo dei personal computer. I meriti del primo Mac sono racchiusi nel suo motto. È il “computer for the </a:t>
            </a:r>
            <a:r>
              <a:rPr lang="it-IT" i="0" dirty="0" err="1" smtClean="0">
                <a:effectLst/>
              </a:rPr>
              <a:t>rest</a:t>
            </a:r>
            <a:r>
              <a:rPr lang="it-IT" i="0" dirty="0" smtClean="0">
                <a:effectLst/>
              </a:rPr>
              <a:t> of </a:t>
            </a:r>
            <a:r>
              <a:rPr lang="it-IT" i="0" dirty="0" err="1" smtClean="0">
                <a:effectLst/>
              </a:rPr>
              <a:t>us</a:t>
            </a:r>
            <a:r>
              <a:rPr lang="it-IT" i="0" dirty="0" smtClean="0">
                <a:effectLst/>
              </a:rPr>
              <a:t>”, per tutti noi.</a:t>
            </a:r>
          </a:p>
          <a:p>
            <a:r>
              <a:rPr lang="it-IT" b="1" i="0" dirty="0" smtClean="0">
                <a:effectLst/>
              </a:rPr>
              <a:t>1991</a:t>
            </a:r>
            <a:r>
              <a:rPr lang="it-IT" i="0" dirty="0" smtClean="0">
                <a:effectLst/>
              </a:rPr>
              <a:t> – Apple lancia </a:t>
            </a:r>
            <a:r>
              <a:rPr lang="it-IT" i="0" dirty="0" err="1" smtClean="0">
                <a:effectLst/>
              </a:rPr>
              <a:t>PowerBook</a:t>
            </a:r>
            <a:r>
              <a:rPr lang="it-IT" i="0" dirty="0" smtClean="0">
                <a:effectLst/>
              </a:rPr>
              <a:t>. I tre modelli – 100, 140 e 170 – sono Mac a tutti gli effetti, costruiti con un case comodo da trasportare e leggero (per l’epoca). Apple mostra alla concorrenza, come tornerà a fare in futuro, come si costruisce davvero un computer portatile.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7E5FA-66B9-48EF-9389-3FC181A26699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33794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i="0" dirty="0" smtClean="0">
                <a:effectLst/>
              </a:rPr>
              <a:t>1998</a:t>
            </a:r>
            <a:r>
              <a:rPr lang="it-IT" i="0" dirty="0" smtClean="0">
                <a:effectLst/>
              </a:rPr>
              <a:t> – Nei laboratori di Apple, Steve Jobs si</a:t>
            </a:r>
            <a:r>
              <a:rPr lang="it-IT" i="0" baseline="0" dirty="0" smtClean="0">
                <a:effectLst/>
              </a:rPr>
              <a:t> </a:t>
            </a:r>
            <a:r>
              <a:rPr lang="it-IT" i="0" dirty="0" smtClean="0">
                <a:effectLst/>
              </a:rPr>
              <a:t>mette al lavoro su un computer colorato, trasparente e, in vero stile Apple, </a:t>
            </a:r>
            <a:r>
              <a:rPr lang="it-IT" i="0" dirty="0" err="1" smtClean="0">
                <a:effectLst/>
              </a:rPr>
              <a:t>all</a:t>
            </a:r>
            <a:r>
              <a:rPr lang="it-IT" i="0" dirty="0" smtClean="0">
                <a:effectLst/>
              </a:rPr>
              <a:t>-in-</a:t>
            </a:r>
            <a:r>
              <a:rPr lang="it-IT" i="0" dirty="0" err="1" smtClean="0">
                <a:effectLst/>
              </a:rPr>
              <a:t>one</a:t>
            </a:r>
            <a:r>
              <a:rPr lang="it-IT" i="0" dirty="0" smtClean="0">
                <a:effectLst/>
              </a:rPr>
              <a:t>. </a:t>
            </a:r>
            <a:r>
              <a:rPr lang="it-IT" i="0" dirty="0" err="1" smtClean="0">
                <a:effectLst/>
              </a:rPr>
              <a:t>iMac</a:t>
            </a:r>
            <a:r>
              <a:rPr lang="it-IT" i="0" dirty="0" smtClean="0">
                <a:effectLst/>
              </a:rPr>
              <a:t> diventa una icona. Forse il computer più importante per Apple dopo il primo Mac. Come dirà lo stesso Jobs: “Il retro di questo computer è più bello della parte frontale di quelli della concorrenza”.</a:t>
            </a:r>
          </a:p>
          <a:p>
            <a:r>
              <a:rPr lang="it-IT" b="1" i="0" dirty="0" smtClean="0">
                <a:effectLst/>
              </a:rPr>
              <a:t>1999</a:t>
            </a:r>
            <a:r>
              <a:rPr lang="it-IT" i="0" dirty="0" smtClean="0">
                <a:effectLst/>
              </a:rPr>
              <a:t> – Il fascino di </a:t>
            </a:r>
            <a:r>
              <a:rPr lang="it-IT" i="0" dirty="0" err="1" smtClean="0">
                <a:effectLst/>
              </a:rPr>
              <a:t>iMac</a:t>
            </a:r>
            <a:r>
              <a:rPr lang="it-IT" i="0" dirty="0" smtClean="0">
                <a:effectLst/>
              </a:rPr>
              <a:t> viene traslato anche alla gamma di portatili Apple l’anno seguente con il lancio degli iBook. La ripresa dell’azienda passa per una vera esplosione di colori.</a:t>
            </a:r>
          </a:p>
          <a:p>
            <a:r>
              <a:rPr lang="it-IT" i="0" dirty="0" smtClean="0">
                <a:effectLst/>
              </a:rPr>
              <a:t/>
            </a:r>
            <a:br>
              <a:rPr lang="it-IT" i="0" dirty="0" smtClean="0">
                <a:effectLst/>
              </a:rPr>
            </a:br>
            <a:r>
              <a:rPr lang="it-IT" i="0" dirty="0" smtClean="0">
                <a:effectLst/>
              </a:rPr>
              <a:t/>
            </a:r>
            <a:br>
              <a:rPr lang="it-IT" i="0" dirty="0" smtClean="0">
                <a:effectLst/>
              </a:rPr>
            </a:br>
            <a:r>
              <a:rPr lang="it-IT" i="0" dirty="0" smtClean="0">
                <a:effectLst/>
              </a:rPr>
              <a:t/>
            </a:r>
            <a:br>
              <a:rPr lang="it-IT" i="0" dirty="0" smtClean="0">
                <a:effectLst/>
              </a:rPr>
            </a:br>
            <a:endParaRPr lang="it-IT" i="0" dirty="0" smtClean="0">
              <a:effectLst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7E5FA-66B9-48EF-9389-3FC181A26699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31938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i="0" dirty="0" smtClean="0">
                <a:effectLst/>
              </a:rPr>
              <a:t>2008</a:t>
            </a:r>
            <a:r>
              <a:rPr lang="it-IT" i="0" dirty="0" smtClean="0">
                <a:effectLst/>
              </a:rPr>
              <a:t> – </a:t>
            </a:r>
            <a:r>
              <a:rPr lang="it-IT" i="0" dirty="0" err="1" smtClean="0">
                <a:effectLst/>
              </a:rPr>
              <a:t>MacBook</a:t>
            </a:r>
            <a:r>
              <a:rPr lang="it-IT" i="0" dirty="0" smtClean="0">
                <a:effectLst/>
              </a:rPr>
              <a:t> Air, in un primo momento, sembra un computer inutile. Poca memoria e nessun lettore ottico ne fanno un portatile troppo avanti per l’epoca. Ma è proprio con </a:t>
            </a:r>
            <a:r>
              <a:rPr lang="it-IT" i="0" dirty="0" err="1" smtClean="0">
                <a:effectLst/>
              </a:rPr>
              <a:t>MacBook</a:t>
            </a:r>
            <a:r>
              <a:rPr lang="it-IT" i="0" dirty="0" smtClean="0">
                <a:effectLst/>
              </a:rPr>
              <a:t> Air che, come con </a:t>
            </a:r>
            <a:r>
              <a:rPr lang="it-IT" i="0" dirty="0" err="1" smtClean="0">
                <a:effectLst/>
              </a:rPr>
              <a:t>PowerBook</a:t>
            </a:r>
            <a:r>
              <a:rPr lang="it-IT" i="0" dirty="0" smtClean="0">
                <a:effectLst/>
              </a:rPr>
              <a:t>, Apple dimostra di comprendere il mercato dei computer portatili. È così che </a:t>
            </a:r>
            <a:r>
              <a:rPr lang="it-IT" i="0" dirty="0" err="1" smtClean="0">
                <a:effectLst/>
              </a:rPr>
              <a:t>MacBook</a:t>
            </a:r>
            <a:r>
              <a:rPr lang="it-IT" i="0" dirty="0" smtClean="0">
                <a:effectLst/>
              </a:rPr>
              <a:t> Air diventa, con anni di anticipo sulla concorrenza, il primo </a:t>
            </a:r>
            <a:r>
              <a:rPr lang="it-IT" i="0" dirty="0" err="1" smtClean="0">
                <a:effectLst/>
              </a:rPr>
              <a:t>ultrabook</a:t>
            </a:r>
            <a:r>
              <a:rPr lang="it-IT" i="0" dirty="0" smtClean="0">
                <a:effectLst/>
              </a:rPr>
              <a:t>. Ancora una volta Apple, senza chiedere il permesso, definisce una categoria di dispositivi completamente nuova.</a:t>
            </a:r>
          </a:p>
          <a:p>
            <a:r>
              <a:rPr lang="it-IT" b="1" i="0" dirty="0" smtClean="0">
                <a:effectLst/>
              </a:rPr>
              <a:t>2012</a:t>
            </a:r>
            <a:r>
              <a:rPr lang="it-IT" i="0" dirty="0" smtClean="0">
                <a:effectLst/>
              </a:rPr>
              <a:t> – Dopo avere lasciato sbalorditi i suoi clienti con il Retina Display di </a:t>
            </a:r>
            <a:r>
              <a:rPr lang="it-IT" i="0" dirty="0" err="1" smtClean="0">
                <a:effectLst/>
              </a:rPr>
              <a:t>iPhone</a:t>
            </a:r>
            <a:r>
              <a:rPr lang="it-IT" i="0" dirty="0" smtClean="0">
                <a:effectLst/>
              </a:rPr>
              <a:t> 4, Apple lancia il suo primo schermo ad ultra-risoluzione su un portatile. La terza generazione di </a:t>
            </a:r>
            <a:r>
              <a:rPr lang="it-IT" i="0" dirty="0" err="1" smtClean="0">
                <a:effectLst/>
              </a:rPr>
              <a:t>MacBook</a:t>
            </a:r>
            <a:r>
              <a:rPr lang="it-IT" i="0" dirty="0" smtClean="0">
                <a:effectLst/>
              </a:rPr>
              <a:t> Pro monta un Retina Display, ed è più sottile e veloce dei suoi predecessori, anche per merito di un disco allo stato solido. A soli quattro anni da </a:t>
            </a:r>
            <a:r>
              <a:rPr lang="it-IT" i="0" dirty="0" err="1" smtClean="0">
                <a:effectLst/>
              </a:rPr>
              <a:t>MacBook</a:t>
            </a:r>
            <a:r>
              <a:rPr lang="it-IT" i="0" dirty="0" smtClean="0">
                <a:effectLst/>
              </a:rPr>
              <a:t> Air, Apple dà un altro sguardo nel futuro dei portatili.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7E5FA-66B9-48EF-9389-3FC181A26699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68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5042-ED0A-499F-83DC-6D6DF93F3D5B}" type="datetimeFigureOut">
              <a:rPr lang="it-IT" smtClean="0"/>
              <a:pPr/>
              <a:t>18/06/2014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F304-E609-4A80-93AF-B22B31642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5042-ED0A-499F-83DC-6D6DF93F3D5B}" type="datetimeFigureOut">
              <a:rPr lang="it-IT" smtClean="0"/>
              <a:pPr/>
              <a:t>18/06/2014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F304-E609-4A80-93AF-B22B31642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5042-ED0A-499F-83DC-6D6DF93F3D5B}" type="datetimeFigureOut">
              <a:rPr lang="it-IT" smtClean="0"/>
              <a:pPr/>
              <a:t>18/06/2014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F304-E609-4A80-93AF-B22B31642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5042-ED0A-499F-83DC-6D6DF93F3D5B}" type="datetimeFigureOut">
              <a:rPr lang="it-IT" smtClean="0"/>
              <a:pPr/>
              <a:t>18/06/2014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F304-E609-4A80-93AF-B22B31642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5042-ED0A-499F-83DC-6D6DF93F3D5B}" type="datetimeFigureOut">
              <a:rPr lang="it-IT" smtClean="0"/>
              <a:pPr/>
              <a:t>18/06/2014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F304-E609-4A80-93AF-B22B31642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5042-ED0A-499F-83DC-6D6DF93F3D5B}" type="datetimeFigureOut">
              <a:rPr lang="it-IT" smtClean="0"/>
              <a:pPr/>
              <a:t>18/06/2014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F304-E609-4A80-93AF-B22B31642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5042-ED0A-499F-83DC-6D6DF93F3D5B}" type="datetimeFigureOut">
              <a:rPr lang="it-IT" smtClean="0"/>
              <a:pPr/>
              <a:t>18/06/2014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F304-E609-4A80-93AF-B22B31642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5042-ED0A-499F-83DC-6D6DF93F3D5B}" type="datetimeFigureOut">
              <a:rPr lang="it-IT" smtClean="0"/>
              <a:pPr/>
              <a:t>18/06/2014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F304-E609-4A80-93AF-B22B31642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5042-ED0A-499F-83DC-6D6DF93F3D5B}" type="datetimeFigureOut">
              <a:rPr lang="it-IT" smtClean="0"/>
              <a:pPr/>
              <a:t>18/06/2014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F304-E609-4A80-93AF-B22B31642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5042-ED0A-499F-83DC-6D6DF93F3D5B}" type="datetimeFigureOut">
              <a:rPr lang="it-IT" smtClean="0"/>
              <a:pPr/>
              <a:t>18/06/2014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F304-E609-4A80-93AF-B22B31642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5042-ED0A-499F-83DC-6D6DF93F3D5B}" type="datetimeFigureOut">
              <a:rPr lang="it-IT" smtClean="0"/>
              <a:pPr/>
              <a:t>18/06/2014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F304-E609-4A80-93AF-B22B31642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3000"/>
              </a:schemeClr>
            </a:gs>
            <a:gs pos="49000">
              <a:schemeClr val="accent1">
                <a:tint val="44500"/>
                <a:satMod val="160000"/>
                <a:alpha val="78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B5042-ED0A-499F-83DC-6D6DF93F3D5B}" type="datetimeFigureOut">
              <a:rPr lang="it-IT" smtClean="0"/>
              <a:pPr/>
              <a:t>18/06/2014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F304-E609-4A80-93AF-B22B31642B0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novopc.com/wp-content/uploads/2008/10/cache-memory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ysan_floppy_disk_01.jpg" TargetMode="External"/><Relationship Id="rId7" Type="http://schemas.openxmlformats.org/officeDocument/2006/relationships/image" Target="../media/image1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iaoblog.it/wp-content/uploads/2011/07/programma-per-creare-dvd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applelounge.com/feature/1984-trentanni-dello-spot-che-ha-cambiato-la-pubblicita-televisiva/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pple.com/it/imac/design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applelounge.com/feature/1984-trentanni-dello-spot-che-ha-cambiato-la-pubblicita-televisiv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2.bp.blogspot.com/-Ek1dHExaBf8/TbljJEJlebI/AAAAAAAAABA/aEWEyrQslqU/s1600/DSC01227.JPG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 Sfondi Desktop gratis · Sfondi PC · Windows XP &#10; Windows Hardw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5443" cy="6949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 rot="2152836">
            <a:off x="-127452" y="2495501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 smtClean="0">
                <a:solidFill>
                  <a:schemeClr val="bg1"/>
                </a:solidFill>
                <a:latin typeface="Comic Sans MS" pitchFamily="66" charset="0"/>
              </a:rPr>
              <a:t>HARDWARE</a:t>
            </a:r>
            <a:r>
              <a:rPr lang="it-IT" sz="4400" b="1" dirty="0" smtClean="0">
                <a:solidFill>
                  <a:schemeClr val="bg1"/>
                </a:solidFill>
              </a:rPr>
              <a:t> </a:t>
            </a:r>
            <a:endParaRPr lang="it-IT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722977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10"/>
          <p:cNvSpPr txBox="1">
            <a:spLocks noGrp="1"/>
          </p:cNvSpPr>
          <p:nvPr>
            <p:ph idx="1"/>
          </p:nvPr>
        </p:nvSpPr>
        <p:spPr>
          <a:xfrm>
            <a:off x="0" y="750875"/>
            <a:ext cx="5364088" cy="592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endParaRPr lang="it-IT" sz="2400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400" b="1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it-IT" sz="2400" b="1" dirty="0" smtClean="0">
                <a:latin typeface="Comic Sans MS" pitchFamily="66" charset="0"/>
              </a:rPr>
              <a:t>Random </a:t>
            </a:r>
            <a:r>
              <a:rPr lang="it-IT" sz="2400" b="1" dirty="0" err="1" smtClean="0">
                <a:latin typeface="Comic Sans MS" pitchFamily="66" charset="0"/>
              </a:rPr>
              <a:t>access</a:t>
            </a:r>
            <a:r>
              <a:rPr lang="it-IT" sz="2400" b="1" dirty="0" smtClean="0">
                <a:latin typeface="Comic Sans MS" pitchFamily="66" charset="0"/>
              </a:rPr>
              <a:t> </a:t>
            </a:r>
            <a:r>
              <a:rPr lang="it-IT" sz="2400" b="1" dirty="0" err="1" smtClean="0">
                <a:latin typeface="Comic Sans MS" pitchFamily="66" charset="0"/>
              </a:rPr>
              <a:t>memory</a:t>
            </a:r>
            <a:r>
              <a:rPr lang="it-IT" sz="2400" b="1" dirty="0" smtClean="0">
                <a:latin typeface="Comic Sans MS" pitchFamily="66" charset="0"/>
              </a:rPr>
              <a:t> =</a:t>
            </a:r>
            <a:r>
              <a:rPr lang="it-IT" sz="2400" dirty="0" smtClean="0">
                <a:latin typeface="Comic Sans MS" pitchFamily="66" charset="0"/>
              </a:rPr>
              <a:t> “memoria ad accesso casuale”.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it-IT" sz="2400" dirty="0" smtClean="0">
                <a:latin typeface="Comic Sans MS" pitchFamily="66" charset="0"/>
              </a:rPr>
              <a:t>Molto veloce nel memorizzare i dati ma nel contempo volatile ossia mantiene i dati memorizzati fino allo spegnimento del computer.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it-IT" sz="2400" dirty="0" smtClean="0">
                <a:latin typeface="Comic Sans MS" pitchFamily="66" charset="0"/>
              </a:rPr>
              <a:t>E’ pertanto importante salvarne il contenuto in un’altra memoria in grado di conservarli in modo permanente.</a:t>
            </a:r>
          </a:p>
          <a:p>
            <a:endParaRPr lang="it-IT" sz="2400" dirty="0" smtClean="0"/>
          </a:p>
          <a:p>
            <a:endParaRPr lang="it-IT" sz="1600" dirty="0"/>
          </a:p>
          <a:p>
            <a:endParaRPr lang="it-IT" sz="1600" b="1" dirty="0"/>
          </a:p>
        </p:txBody>
      </p:sp>
      <p:sp>
        <p:nvSpPr>
          <p:cNvPr id="12" name="Indietro o precedente 11">
            <a:hlinkClick r:id="" action="ppaction://hlinkshowjump?jump=lastslideviewed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923928" y="116632"/>
            <a:ext cx="160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0"/>
              </a:spcBef>
            </a:pPr>
            <a:r>
              <a:rPr lang="it-IT" sz="54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RAM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04" y="1196752"/>
            <a:ext cx="3668495" cy="4680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10"/>
          <p:cNvSpPr txBox="1">
            <a:spLocks noGrp="1"/>
          </p:cNvSpPr>
          <p:nvPr>
            <p:ph idx="1"/>
          </p:nvPr>
        </p:nvSpPr>
        <p:spPr>
          <a:xfrm>
            <a:off x="0" y="1213121"/>
            <a:ext cx="5487700" cy="605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800" b="1" dirty="0" smtClean="0"/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it-IT" sz="2400" dirty="0">
                <a:latin typeface="Comic Sans MS" pitchFamily="66" charset="0"/>
              </a:rPr>
              <a:t>R</a:t>
            </a:r>
            <a:r>
              <a:rPr lang="it-IT" sz="2400" b="1" dirty="0" smtClean="0">
                <a:latin typeface="Comic Sans MS" pitchFamily="66" charset="0"/>
              </a:rPr>
              <a:t>ead </a:t>
            </a:r>
            <a:r>
              <a:rPr lang="it-IT" sz="2400" b="1" dirty="0" err="1" smtClean="0">
                <a:latin typeface="Comic Sans MS" pitchFamily="66" charset="0"/>
              </a:rPr>
              <a:t>only</a:t>
            </a:r>
            <a:r>
              <a:rPr lang="it-IT" sz="2400" b="1" dirty="0" smtClean="0">
                <a:latin typeface="Comic Sans MS" pitchFamily="66" charset="0"/>
              </a:rPr>
              <a:t> </a:t>
            </a:r>
            <a:r>
              <a:rPr lang="it-IT" sz="2400" b="1" dirty="0" err="1" smtClean="0">
                <a:latin typeface="Comic Sans MS" pitchFamily="66" charset="0"/>
              </a:rPr>
              <a:t>memory</a:t>
            </a:r>
            <a:r>
              <a:rPr lang="it-IT" sz="2400" b="1" dirty="0">
                <a:latin typeface="Comic Sans MS" pitchFamily="66" charset="0"/>
              </a:rPr>
              <a:t> </a:t>
            </a:r>
            <a:r>
              <a:rPr lang="it-IT" sz="2400" b="1" dirty="0" smtClean="0">
                <a:latin typeface="Comic Sans MS" pitchFamily="66" charset="0"/>
              </a:rPr>
              <a:t>= </a:t>
            </a:r>
            <a:r>
              <a:rPr lang="it-IT" sz="2400" dirty="0" smtClean="0">
                <a:latin typeface="Comic Sans MS" pitchFamily="66" charset="0"/>
              </a:rPr>
              <a:t> memoria di sola lettura.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it-IT" sz="2400" dirty="0" smtClean="0">
                <a:latin typeface="Comic Sans MS" pitchFamily="66" charset="0"/>
              </a:rPr>
              <a:t>Tipologia di</a:t>
            </a:r>
            <a:r>
              <a:rPr lang="it-IT" sz="2400" dirty="0">
                <a:latin typeface="Comic Sans MS" pitchFamily="66" charset="0"/>
              </a:rPr>
              <a:t> </a:t>
            </a:r>
            <a:r>
              <a:rPr lang="it-IT" sz="2400" dirty="0" smtClean="0">
                <a:latin typeface="Comic Sans MS" pitchFamily="66" charset="0"/>
              </a:rPr>
              <a:t>memoria informatica</a:t>
            </a:r>
            <a:r>
              <a:rPr lang="it-IT" sz="2400" dirty="0">
                <a:latin typeface="Comic Sans MS" pitchFamily="66" charset="0"/>
              </a:rPr>
              <a:t> non volatile in cui </a:t>
            </a:r>
            <a:r>
              <a:rPr lang="it-IT" sz="2400" dirty="0" err="1" smtClean="0">
                <a:latin typeface="Comic Sans MS" pitchFamily="66" charset="0"/>
              </a:rPr>
              <a:t>idati</a:t>
            </a:r>
            <a:r>
              <a:rPr lang="it-IT" sz="2400" dirty="0">
                <a:latin typeface="Comic Sans MS" pitchFamily="66" charset="0"/>
              </a:rPr>
              <a:t> sono memorizzati tramite collegamenti </a:t>
            </a:r>
            <a:r>
              <a:rPr lang="it-IT" sz="2400" dirty="0" smtClean="0">
                <a:latin typeface="Comic Sans MS" pitchFamily="66" charset="0"/>
              </a:rPr>
              <a:t>elettronici </a:t>
            </a:r>
            <a:r>
              <a:rPr lang="it-IT" sz="2400" dirty="0">
                <a:latin typeface="Comic Sans MS" pitchFamily="66" charset="0"/>
              </a:rPr>
              <a:t>fisici e stabili</a:t>
            </a:r>
            <a:r>
              <a:rPr lang="it-IT" sz="2400" dirty="0" smtClean="0">
                <a:latin typeface="Comic Sans MS" pitchFamily="66" charset="0"/>
              </a:rPr>
              <a:t>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it-IT" sz="2400" dirty="0" smtClean="0">
                <a:latin typeface="Comic Sans MS" pitchFamily="66" charset="0"/>
              </a:rPr>
              <a:t>Il </a:t>
            </a:r>
            <a:r>
              <a:rPr lang="it-IT" sz="2400" dirty="0">
                <a:latin typeface="Comic Sans MS" pitchFamily="66" charset="0"/>
              </a:rPr>
              <a:t>suo contenuto non è </a:t>
            </a:r>
            <a:r>
              <a:rPr lang="it-IT" sz="2400" dirty="0" smtClean="0">
                <a:latin typeface="Comic Sans MS" pitchFamily="66" charset="0"/>
              </a:rPr>
              <a:t>modificabile </a:t>
            </a:r>
            <a:r>
              <a:rPr lang="it-IT" sz="2400" dirty="0">
                <a:latin typeface="Comic Sans MS" pitchFamily="66" charset="0"/>
              </a:rPr>
              <a:t>durante il normale </a:t>
            </a:r>
            <a:r>
              <a:rPr lang="it-IT" sz="2400" dirty="0" smtClean="0">
                <a:latin typeface="Comic Sans MS" pitchFamily="66" charset="0"/>
              </a:rPr>
              <a:t>funzionamento, ma </a:t>
            </a:r>
            <a:r>
              <a:rPr lang="it-IT" sz="2400" dirty="0">
                <a:latin typeface="Comic Sans MS" pitchFamily="66" charset="0"/>
              </a:rPr>
              <a:t>può esserlo, con diverse </a:t>
            </a:r>
            <a:r>
              <a:rPr lang="it-IT" sz="2400" dirty="0" smtClean="0">
                <a:latin typeface="Comic Sans MS" pitchFamily="66" charset="0"/>
              </a:rPr>
              <a:t>tecniche</a:t>
            </a:r>
            <a:r>
              <a:rPr lang="it-IT" sz="2400" dirty="0">
                <a:latin typeface="Comic Sans MS" pitchFamily="66" charset="0"/>
              </a:rPr>
              <a:t>, in fase </a:t>
            </a:r>
            <a:r>
              <a:rPr lang="it-IT" sz="2400" dirty="0" smtClean="0">
                <a:latin typeface="Comic Sans MS" pitchFamily="66" charset="0"/>
              </a:rPr>
              <a:t>di costruzione e </a:t>
            </a:r>
            <a:r>
              <a:rPr lang="it-IT" sz="2400" dirty="0">
                <a:latin typeface="Comic Sans MS" pitchFamily="66" charset="0"/>
              </a:rPr>
              <a:t>di </a:t>
            </a:r>
            <a:r>
              <a:rPr lang="it-IT" sz="2400" dirty="0" smtClean="0">
                <a:latin typeface="Comic Sans MS" pitchFamily="66" charset="0"/>
              </a:rPr>
              <a:t>progettazione.</a:t>
            </a:r>
          </a:p>
          <a:p>
            <a:pPr algn="just">
              <a:spcBef>
                <a:spcPts val="0"/>
              </a:spcBef>
            </a:pPr>
            <a:endParaRPr lang="it-IT" sz="2800" dirty="0" smtClean="0"/>
          </a:p>
          <a:p>
            <a:pPr>
              <a:buNone/>
            </a:pPr>
            <a:endParaRPr lang="it-IT" sz="1800" dirty="0"/>
          </a:p>
          <a:p>
            <a:endParaRPr lang="it-IT" sz="1800" b="1" dirty="0"/>
          </a:p>
        </p:txBody>
      </p:sp>
      <p:sp>
        <p:nvSpPr>
          <p:cNvPr id="12" name="Indietro o precedente 11">
            <a:hlinkClick r:id="" action="ppaction://hlinkshowjump?jump=lastslideviewed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683488" y="260648"/>
            <a:ext cx="18042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it-IT" sz="60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ROM</a:t>
            </a:r>
            <a:endParaRPr lang="it-IT" sz="28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701" y="1844824"/>
            <a:ext cx="3656300" cy="32403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10"/>
          <p:cNvSpPr txBox="1">
            <a:spLocks noGrp="1"/>
          </p:cNvSpPr>
          <p:nvPr>
            <p:ph idx="1"/>
          </p:nvPr>
        </p:nvSpPr>
        <p:spPr>
          <a:xfrm>
            <a:off x="252536" y="0"/>
            <a:ext cx="87839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66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CACHE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dirty="0">
                <a:latin typeface="Comic Sans MS" pitchFamily="66" charset="0"/>
              </a:rPr>
              <a:t> </a:t>
            </a:r>
            <a:endParaRPr lang="it-IT" sz="2800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800" dirty="0" smtClean="0">
                <a:latin typeface="Comic Sans MS" pitchFamily="66" charset="0"/>
              </a:rPr>
              <a:t>E’ una</a:t>
            </a:r>
            <a:r>
              <a:rPr lang="it-IT" sz="2800" dirty="0">
                <a:latin typeface="Comic Sans MS" pitchFamily="66" charset="0"/>
              </a:rPr>
              <a:t> memoria informatica temporanea, non visibile al programmatore, che memorizza un insieme di dati che possano successivamente essere velocemente recuperati su richiesta.</a:t>
            </a:r>
            <a:endParaRPr lang="it-IT" sz="2800" dirty="0" smtClean="0">
              <a:latin typeface="Comic Sans MS" pitchFamily="66" charset="0"/>
            </a:endParaRPr>
          </a:p>
          <a:p>
            <a:endParaRPr lang="it-IT" sz="2000" dirty="0"/>
          </a:p>
          <a:p>
            <a:endParaRPr lang="it-IT" sz="2000" b="1" dirty="0"/>
          </a:p>
        </p:txBody>
      </p:sp>
      <p:sp>
        <p:nvSpPr>
          <p:cNvPr id="12" name="Indietro o precedente 11">
            <a:hlinkClick r:id="" action="ppaction://hlinkshowjump?jump=lastslideviewed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 descr="cache memory">
            <a:hlinkClick r:id="rId2" tooltip="cache memory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25" y="3573016"/>
            <a:ext cx="5063187" cy="2564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txBody>
          <a:bodyPr>
            <a:noAutofit/>
          </a:bodyPr>
          <a:lstStyle/>
          <a:p>
            <a:r>
              <a:rPr lang="it-IT" sz="6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MEMORIE SECONDARIE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16024" y="1412776"/>
            <a:ext cx="3635896" cy="1512168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Comic Sans MS" pitchFamily="66" charset="0"/>
              </a:rPr>
              <a:t>FLOPPY DISK</a:t>
            </a:r>
            <a:r>
              <a:rPr lang="it-IT" sz="2400" dirty="0" smtClean="0">
                <a:latin typeface="Comic Sans MS" pitchFamily="66" charset="0"/>
              </a:rPr>
              <a:t>: </a:t>
            </a:r>
            <a:r>
              <a:rPr lang="it-IT" sz="2000" dirty="0" smtClean="0">
                <a:latin typeface="Comic Sans MS" pitchFamily="66" charset="0"/>
              </a:rPr>
              <a:t>caratterizzati da una velocità di lettura molto bassa  </a:t>
            </a:r>
            <a:endParaRPr lang="it-IT" sz="2400" dirty="0" smtClean="0">
              <a:latin typeface="Comic Sans MS" pitchFamily="66" charset="0"/>
            </a:endParaRPr>
          </a:p>
          <a:p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5" name="Indietro o precedente 4">
            <a:hlinkClick r:id="rId2" action="ppaction://hlinksldjump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 descr="http://upload.wikimedia.org/wikipedia/commons/thumb/3/3b/Dysan_floppy_disk_01.jpg/220px-Dysan_floppy_disk_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233856" cy="2325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851920" y="1340768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800" b="1" dirty="0">
                <a:latin typeface="Comic Sans MS" pitchFamily="66" charset="0"/>
              </a:rPr>
              <a:t>CD</a:t>
            </a:r>
            <a:r>
              <a:rPr lang="it-IT" sz="2000" b="1" dirty="0">
                <a:latin typeface="Comic Sans MS" pitchFamily="66" charset="0"/>
              </a:rPr>
              <a:t>: </a:t>
            </a:r>
            <a:r>
              <a:rPr lang="it-IT" sz="2000" dirty="0">
                <a:latin typeface="Comic Sans MS" pitchFamily="66" charset="0"/>
              </a:rPr>
              <a:t>i dati una volta scritti sono indelebili e potranno soltanto essere letti</a:t>
            </a:r>
          </a:p>
        </p:txBody>
      </p:sp>
      <p:pic>
        <p:nvPicPr>
          <p:cNvPr id="4102" name="Picture 6" descr="CD SON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13025"/>
            <a:ext cx="1440158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139952" y="3884232"/>
            <a:ext cx="21602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latin typeface="Comic Sans MS" pitchFamily="66" charset="0"/>
              </a:rPr>
              <a:t>DVD</a:t>
            </a:r>
            <a:r>
              <a:rPr lang="it-IT" sz="2000" dirty="0">
                <a:latin typeface="Comic Sans MS" pitchFamily="66" charset="0"/>
              </a:rPr>
              <a:t>: usati per memorizzare film in formato digitale 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4104" name="Picture 8" descr="http://www.ciaoblog.it/wp-content/uploads/2011/07/programma-per-creare-dvd-300x3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90679"/>
            <a:ext cx="1519004" cy="1519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txBody>
          <a:bodyPr>
            <a:noAutofit/>
          </a:bodyPr>
          <a:lstStyle/>
          <a:p>
            <a:r>
              <a:rPr lang="it-IT" sz="6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MEMORIE SECONDARIE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716016" cy="1538302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Comic Sans MS" pitchFamily="66" charset="0"/>
              </a:rPr>
              <a:t>ZIP</a:t>
            </a:r>
            <a:r>
              <a:rPr lang="it-IT" sz="2400" dirty="0" smtClean="0">
                <a:latin typeface="Comic Sans MS" pitchFamily="66" charset="0"/>
              </a:rPr>
              <a:t>: </a:t>
            </a:r>
            <a:r>
              <a:rPr lang="it-IT" sz="2000" dirty="0" smtClean="0">
                <a:latin typeface="Comic Sans MS" pitchFamily="66" charset="0"/>
              </a:rPr>
              <a:t>poco più grandi dei floppy disk e diversi nella forma. Necessitano di un drive per la lettura e la scrittura</a:t>
            </a:r>
            <a:endParaRPr lang="it-IT" sz="2400" dirty="0" smtClean="0">
              <a:latin typeface="Comic Sans MS" pitchFamily="66" charset="0"/>
            </a:endParaRPr>
          </a:p>
          <a:p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5" name="Indietro o precedente 4">
            <a:hlinkClick r:id="rId2" action="ppaction://hlinksldjump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2848" y="29969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800" b="1" dirty="0">
                <a:solidFill>
                  <a:prstClr val="black"/>
                </a:solidFill>
                <a:latin typeface="Comic Sans MS" pitchFamily="66" charset="0"/>
              </a:rPr>
              <a:t>HARD DISK</a:t>
            </a:r>
            <a:r>
              <a:rPr lang="it-IT" sz="2400" dirty="0">
                <a:solidFill>
                  <a:prstClr val="black"/>
                </a:solidFill>
                <a:latin typeface="Comic Sans MS" pitchFamily="66" charset="0"/>
              </a:rPr>
              <a:t>: </a:t>
            </a:r>
            <a:r>
              <a:rPr lang="it-IT" sz="2000" dirty="0">
                <a:solidFill>
                  <a:prstClr val="black"/>
                </a:solidFill>
                <a:latin typeface="Comic Sans MS" pitchFamily="66" charset="0"/>
              </a:rPr>
              <a:t>dispositivo di memoria di massa di tipo magnetico che utilizza uno o più dischi magnetizzati per l'archiviazione dei dati</a:t>
            </a:r>
            <a:endParaRPr lang="it-IT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848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800" b="1" dirty="0">
                <a:solidFill>
                  <a:prstClr val="black"/>
                </a:solidFill>
                <a:latin typeface="Comic Sans MS" pitchFamily="66" charset="0"/>
              </a:rPr>
              <a:t>BLU-RAY DISK</a:t>
            </a:r>
            <a:r>
              <a:rPr lang="it-IT" sz="2400" dirty="0">
                <a:solidFill>
                  <a:prstClr val="black"/>
                </a:solidFill>
                <a:latin typeface="Comic Sans MS" pitchFamily="66" charset="0"/>
              </a:rPr>
              <a:t>: </a:t>
            </a:r>
            <a:r>
              <a:rPr lang="it-IT" sz="2000" dirty="0">
                <a:solidFill>
                  <a:prstClr val="black"/>
                </a:solidFill>
                <a:latin typeface="Comic Sans MS" pitchFamily="66" charset="0"/>
              </a:rPr>
              <a:t>supporto ottico più recente e capiente. Rappresenta un’evoluzione del DVD per la televisione ad alta definizione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92" y="1196752"/>
            <a:ext cx="2806663" cy="165618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124480"/>
            <a:ext cx="1872208" cy="172819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59346"/>
            <a:ext cx="1872208" cy="1800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47759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6200"/>
              </a:lnSpc>
            </a:pPr>
            <a:r>
              <a:rPr lang="it-IT" sz="6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PERIFERICHE DI INPUT ED OUTPUT</a:t>
            </a:r>
            <a:endParaRPr lang="it-IT" sz="6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584" y="1484784"/>
            <a:ext cx="6151984" cy="518457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sz="32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it-IT" sz="3200" b="1" dirty="0" smtClean="0">
                <a:latin typeface="Comic Sans MS" pitchFamily="66" charset="0"/>
              </a:rPr>
              <a:t>INPUT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 smtClean="0">
                <a:latin typeface="Comic Sans MS" pitchFamily="66" charset="0"/>
              </a:rPr>
              <a:t>TASTIERA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 smtClean="0">
                <a:latin typeface="Comic Sans MS" pitchFamily="66" charset="0"/>
              </a:rPr>
              <a:t>MOUSE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 smtClean="0">
                <a:latin typeface="Comic Sans MS" pitchFamily="66" charset="0"/>
              </a:rPr>
              <a:t>SCANNER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 smtClean="0">
                <a:latin typeface="Comic Sans MS" pitchFamily="66" charset="0"/>
              </a:rPr>
              <a:t>MICROFONO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 smtClean="0">
                <a:latin typeface="Comic Sans MS" pitchFamily="66" charset="0"/>
              </a:rPr>
              <a:t>WEBCAM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it-IT" sz="2400" dirty="0">
              <a:latin typeface="Comic Sans MS" pitchFamily="66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24536" y="1368152"/>
            <a:ext cx="4644008" cy="508518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sz="32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it-IT" sz="3200" b="1" dirty="0" smtClean="0">
                <a:latin typeface="Comic Sans MS" pitchFamily="66" charset="0"/>
              </a:rPr>
              <a:t>OUTPUT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 smtClean="0">
                <a:latin typeface="Comic Sans MS" pitchFamily="66" charset="0"/>
              </a:rPr>
              <a:t>MONITOR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 smtClean="0">
                <a:latin typeface="Comic Sans MS" pitchFamily="66" charset="0"/>
              </a:rPr>
              <a:t>STAMPANTE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 smtClean="0">
                <a:latin typeface="Comic Sans MS" pitchFamily="66" charset="0"/>
              </a:rPr>
              <a:t>PLOTTER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 smtClean="0">
                <a:latin typeface="Comic Sans MS" pitchFamily="66" charset="0"/>
              </a:rPr>
              <a:t>CASSE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it-IT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teve Job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766"/>
            <a:ext cx="4171950" cy="31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ilmessaggero.it/MsgrNews/ART/20140503_steve_job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1384"/>
            <a:ext cx="4171950" cy="2847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0" y="332656"/>
            <a:ext cx="4572000" cy="14127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it-IT" sz="48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IL DESIGN NELL’HARDWARE </a:t>
            </a:r>
            <a:endParaRPr lang="it-IT" sz="48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4753" y="1951672"/>
            <a:ext cx="441724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G</a:t>
            </a:r>
            <a:r>
              <a:rPr lang="it-IT" sz="2000" dirty="0" smtClean="0">
                <a:latin typeface="Comic Sans MS" pitchFamily="66" charset="0"/>
              </a:rPr>
              <a:t>rande intuizione di Steve Jobs e chiave di successo della APPLE.</a:t>
            </a:r>
          </a:p>
          <a:p>
            <a:r>
              <a:rPr lang="it-IT" sz="2000" dirty="0" smtClean="0">
                <a:latin typeface="Comic Sans MS" pitchFamily="66" charset="0"/>
              </a:rPr>
              <a:t>Il suo obiettivo: proporre prodotti facili ed intuitivi da usare, essenziali nelle linee e nelle forme, semplicissimi perché </a:t>
            </a:r>
            <a:r>
              <a:rPr lang="it-IT" sz="2000" i="1" dirty="0" smtClean="0">
                <a:latin typeface="Comic Sans MS" pitchFamily="66" charset="0"/>
              </a:rPr>
              <a:t>“La semplicità – diceva – è la massima raffinatezza.’’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2000" i="1" dirty="0" smtClean="0">
                <a:latin typeface="Comic Sans MS" pitchFamily="66" charset="0"/>
              </a:rPr>
              <a:t>“Il principio fondamentale del nostro design è che dobbiamo rendere  le cose intuitivamente evidenti”. </a:t>
            </a:r>
            <a:r>
              <a:rPr lang="it-IT" sz="1600" i="1" dirty="0" smtClean="0">
                <a:latin typeface="Comic Sans MS" pitchFamily="66" charset="0"/>
              </a:rPr>
              <a:t>Steve Jobs, 1983 </a:t>
            </a:r>
          </a:p>
          <a:p>
            <a:endParaRPr lang="it-IT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04418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6200"/>
              </a:lnSpc>
            </a:pPr>
            <a:r>
              <a:rPr lang="it-IT" sz="48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Evoluzione </a:t>
            </a:r>
            <a:r>
              <a:rPr lang="it-IT" sz="48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del </a:t>
            </a:r>
            <a:r>
              <a:rPr lang="it-IT" sz="48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MAC</a:t>
            </a:r>
          </a:p>
        </p:txBody>
      </p:sp>
      <p:pic>
        <p:nvPicPr>
          <p:cNvPr id="1026" name="Picture 2" descr="1 30anni Mac Hello Levoluzione della specie: 30 anni di Mac in 12 immagi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0" y="1340768"/>
            <a:ext cx="3575878" cy="1787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 30anni Jobs NeXT Levoluzione della specie: 30 anni di Mac in 12 immagi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96" y="1477573"/>
            <a:ext cx="3302268" cy="1651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36" y="3214717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Comic Sans MS" pitchFamily="66" charset="0"/>
              </a:rPr>
              <a:t>1984</a:t>
            </a:r>
            <a:r>
              <a:rPr lang="it-IT" dirty="0" smtClean="0">
                <a:latin typeface="Comic Sans MS" pitchFamily="66" charset="0"/>
              </a:rPr>
              <a:t> - Steve presenta </a:t>
            </a:r>
            <a:r>
              <a:rPr lang="it-IT" sz="2000" b="1" dirty="0" smtClean="0">
                <a:latin typeface="Comic Sans MS" pitchFamily="66" charset="0"/>
              </a:rPr>
              <a:t>il primo Mac</a:t>
            </a:r>
            <a:r>
              <a:rPr lang="it-IT" dirty="0" smtClean="0">
                <a:latin typeface="Comic Sans MS" pitchFamily="66" charset="0"/>
              </a:rPr>
              <a:t>. ‘’</a:t>
            </a:r>
            <a:r>
              <a:rPr lang="it-IT" dirty="0">
                <a:latin typeface="Comic Sans MS" pitchFamily="66" charset="0"/>
              </a:rPr>
              <a:t> È il “computer for the </a:t>
            </a:r>
            <a:r>
              <a:rPr lang="it-IT" dirty="0" err="1">
                <a:latin typeface="Comic Sans MS" pitchFamily="66" charset="0"/>
              </a:rPr>
              <a:t>rest</a:t>
            </a:r>
            <a:r>
              <a:rPr lang="it-IT" dirty="0">
                <a:latin typeface="Comic Sans MS" pitchFamily="66" charset="0"/>
              </a:rPr>
              <a:t> of </a:t>
            </a:r>
            <a:r>
              <a:rPr lang="it-IT" dirty="0" err="1" smtClean="0">
                <a:latin typeface="Comic Sans MS" pitchFamily="66" charset="0"/>
              </a:rPr>
              <a:t>us</a:t>
            </a:r>
            <a:r>
              <a:rPr lang="it-IT" dirty="0" smtClean="0">
                <a:latin typeface="Comic Sans MS" pitchFamily="66" charset="0"/>
              </a:rPr>
              <a:t>, </a:t>
            </a:r>
            <a:r>
              <a:rPr lang="it-IT" dirty="0">
                <a:latin typeface="Comic Sans MS" pitchFamily="66" charset="0"/>
              </a:rPr>
              <a:t>per tutti </a:t>
            </a:r>
            <a:r>
              <a:rPr lang="it-IT" dirty="0" smtClean="0">
                <a:latin typeface="Comic Sans MS" pitchFamily="66" charset="0"/>
              </a:rPr>
              <a:t>noi’’. </a:t>
            </a:r>
            <a:r>
              <a:rPr lang="it-IT" dirty="0">
                <a:latin typeface="Comic Sans MS" pitchFamily="66" charset="0"/>
              </a:rPr>
              <a:t>F</a:t>
            </a:r>
            <a:r>
              <a:rPr lang="it-IT" dirty="0" smtClean="0">
                <a:latin typeface="Comic Sans MS" pitchFamily="66" charset="0"/>
              </a:rPr>
              <a:t>amoso lo spot di lancio, presentato durante il </a:t>
            </a:r>
            <a:r>
              <a:rPr lang="it-IT" dirty="0" err="1" smtClean="0">
                <a:latin typeface="Comic Sans MS" pitchFamily="66" charset="0"/>
              </a:rPr>
              <a:t>Superbowl</a:t>
            </a:r>
            <a:r>
              <a:rPr lang="it-IT" dirty="0" smtClean="0">
                <a:latin typeface="Comic Sans MS" pitchFamily="66" charset="0"/>
              </a:rPr>
              <a:t>.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1030" name="Picture 6" descr="3 30anni Powerbook Levoluzione della specie: 30 anni di Mac in 12 immagi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3095"/>
            <a:ext cx="4032450" cy="2016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139952" y="4428948"/>
            <a:ext cx="49685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Comic Sans MS" pitchFamily="66" charset="0"/>
              </a:rPr>
              <a:t>1991</a:t>
            </a:r>
            <a:r>
              <a:rPr lang="it-IT" dirty="0" smtClean="0">
                <a:latin typeface="Comic Sans MS" pitchFamily="66" charset="0"/>
              </a:rPr>
              <a:t> - Apple </a:t>
            </a:r>
            <a:r>
              <a:rPr lang="it-IT" dirty="0">
                <a:latin typeface="Comic Sans MS" pitchFamily="66" charset="0"/>
              </a:rPr>
              <a:t>lancia </a:t>
            </a:r>
            <a:r>
              <a:rPr lang="it-IT" sz="2000" b="1" dirty="0" err="1">
                <a:latin typeface="Comic Sans MS" pitchFamily="66" charset="0"/>
              </a:rPr>
              <a:t>PowerBook</a:t>
            </a:r>
            <a:r>
              <a:rPr lang="it-IT" dirty="0">
                <a:latin typeface="Comic Sans MS" pitchFamily="66" charset="0"/>
              </a:rPr>
              <a:t>. I tre modelli – 100, 140 e 170 – </a:t>
            </a:r>
            <a:r>
              <a:rPr lang="it-IT" dirty="0" smtClean="0">
                <a:latin typeface="Comic Sans MS" pitchFamily="66" charset="0"/>
              </a:rPr>
              <a:t>hanno un </a:t>
            </a:r>
            <a:r>
              <a:rPr lang="it-IT" dirty="0">
                <a:latin typeface="Comic Sans MS" pitchFamily="66" charset="0"/>
              </a:rPr>
              <a:t>case comodo da trasportare e leggero (per l’epoca). </a:t>
            </a:r>
            <a:r>
              <a:rPr lang="it-IT" dirty="0" smtClean="0">
                <a:latin typeface="Comic Sans MS" pitchFamily="66" charset="0"/>
              </a:rPr>
              <a:t> Apple </a:t>
            </a:r>
            <a:r>
              <a:rPr lang="it-IT" dirty="0">
                <a:latin typeface="Comic Sans MS" pitchFamily="66" charset="0"/>
              </a:rPr>
              <a:t>mostra alla </a:t>
            </a:r>
            <a:r>
              <a:rPr lang="it-IT" dirty="0" smtClean="0">
                <a:latin typeface="Comic Sans MS" pitchFamily="66" charset="0"/>
              </a:rPr>
              <a:t>concorrenza come </a:t>
            </a:r>
            <a:r>
              <a:rPr lang="it-IT" dirty="0">
                <a:latin typeface="Comic Sans MS" pitchFamily="66" charset="0"/>
              </a:rPr>
              <a:t>si costruisce davvero un computer portatile</a:t>
            </a:r>
            <a:r>
              <a:rPr lang="it-IT" dirty="0" smtClean="0">
                <a:latin typeface="Comic Sans MS" pitchFamily="66" charset="0"/>
              </a:rPr>
              <a:t>.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120593" y="4016096"/>
            <a:ext cx="2148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prstClr val="black"/>
                </a:solidFill>
                <a:hlinkClick r:id="rId6" tooltip="1984 – I trent’anni dello spot che ha cambiato la pubblicità televisiva"/>
              </a:rPr>
              <a:t>leggendario spot di Ridley </a:t>
            </a:r>
            <a:r>
              <a:rPr lang="it-IT" sz="1200" dirty="0" smtClean="0">
                <a:solidFill>
                  <a:prstClr val="black"/>
                </a:solidFill>
                <a:hlinkClick r:id="rId6" tooltip="1984 – I trent’anni dello spot che ha cambiato la pubblicità televisiva"/>
              </a:rPr>
              <a:t>Scott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169279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 30anni iMac Levoluzione della specie: 30 anni di Mac in 12 immagi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148064" y="404664"/>
            <a:ext cx="38164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omic Sans MS" pitchFamily="66" charset="0"/>
              </a:rPr>
              <a:t>1998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smtClean="0">
                <a:latin typeface="Comic Sans MS" pitchFamily="66" charset="0"/>
              </a:rPr>
              <a:t>– Lancio </a:t>
            </a:r>
            <a:r>
              <a:rPr lang="it-IT" sz="2400" b="1" dirty="0" err="1" smtClean="0">
                <a:latin typeface="Comic Sans MS" pitchFamily="66" charset="0"/>
              </a:rPr>
              <a:t>iMac</a:t>
            </a:r>
            <a:r>
              <a:rPr lang="it-IT" dirty="0" smtClean="0">
                <a:latin typeface="Comic Sans MS" pitchFamily="66" charset="0"/>
              </a:rPr>
              <a:t>. Primo computer </a:t>
            </a:r>
            <a:r>
              <a:rPr lang="it-IT" dirty="0">
                <a:latin typeface="Comic Sans MS" pitchFamily="66" charset="0"/>
              </a:rPr>
              <a:t>colorato, trasparente e, in vero stile Apple, </a:t>
            </a:r>
            <a:r>
              <a:rPr lang="it-IT" dirty="0" err="1">
                <a:latin typeface="Comic Sans MS" pitchFamily="66" charset="0"/>
              </a:rPr>
              <a:t>all</a:t>
            </a:r>
            <a:r>
              <a:rPr lang="it-IT" dirty="0">
                <a:latin typeface="Comic Sans MS" pitchFamily="66" charset="0"/>
              </a:rPr>
              <a:t>-in-</a:t>
            </a:r>
            <a:r>
              <a:rPr lang="it-IT" dirty="0" err="1">
                <a:latin typeface="Comic Sans MS" pitchFamily="66" charset="0"/>
              </a:rPr>
              <a:t>one</a:t>
            </a:r>
            <a:r>
              <a:rPr lang="it-IT" dirty="0">
                <a:latin typeface="Comic Sans MS" pitchFamily="66" charset="0"/>
              </a:rPr>
              <a:t>. D</a:t>
            </a:r>
            <a:r>
              <a:rPr lang="it-IT" dirty="0" smtClean="0">
                <a:latin typeface="Comic Sans MS" pitchFamily="66" charset="0"/>
              </a:rPr>
              <a:t>iventa </a:t>
            </a:r>
            <a:r>
              <a:rPr lang="it-IT" dirty="0">
                <a:latin typeface="Comic Sans MS" pitchFamily="66" charset="0"/>
              </a:rPr>
              <a:t>una icona. Forse il computer più importante per Apple dopo il primo Mac. Come dirà lo stesso Jobs: “</a:t>
            </a:r>
            <a:r>
              <a:rPr lang="it-IT" i="1" dirty="0">
                <a:latin typeface="Comic Sans MS" pitchFamily="66" charset="0"/>
              </a:rPr>
              <a:t>Il retro di questo computer è più bello della parte frontale di quelli della concorrenza”.</a:t>
            </a:r>
            <a:endParaRPr lang="it-IT" i="1" dirty="0">
              <a:effectLst/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509487" cy="262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4153624" y="4099272"/>
            <a:ext cx="4824536" cy="1049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Comic Sans MS" pitchFamily="66" charset="0"/>
              </a:rPr>
              <a:t>1999</a:t>
            </a:r>
            <a:r>
              <a:rPr lang="it-IT" dirty="0" smtClean="0">
                <a:latin typeface="Comic Sans MS" pitchFamily="66" charset="0"/>
              </a:rPr>
              <a:t> - Lancio </a:t>
            </a:r>
            <a:r>
              <a:rPr lang="it-IT" sz="2800" b="1" dirty="0" smtClean="0">
                <a:latin typeface="Comic Sans MS" pitchFamily="66" charset="0"/>
              </a:rPr>
              <a:t>iBook.</a:t>
            </a:r>
          </a:p>
          <a:p>
            <a:pPr>
              <a:lnSpc>
                <a:spcPts val="2000"/>
              </a:lnSpc>
            </a:pPr>
            <a:r>
              <a:rPr lang="it-IT" dirty="0" smtClean="0">
                <a:latin typeface="Comic Sans MS" pitchFamily="66" charset="0"/>
              </a:rPr>
              <a:t>Il </a:t>
            </a:r>
            <a:r>
              <a:rPr lang="it-IT" dirty="0">
                <a:latin typeface="Comic Sans MS" pitchFamily="66" charset="0"/>
              </a:rPr>
              <a:t>fascino di </a:t>
            </a:r>
            <a:r>
              <a:rPr lang="it-IT" dirty="0" err="1">
                <a:latin typeface="Comic Sans MS" pitchFamily="66" charset="0"/>
              </a:rPr>
              <a:t>iMac</a:t>
            </a:r>
            <a:r>
              <a:rPr lang="it-IT" dirty="0">
                <a:latin typeface="Comic Sans MS" pitchFamily="66" charset="0"/>
              </a:rPr>
              <a:t> viene </a:t>
            </a:r>
            <a:r>
              <a:rPr lang="it-IT" dirty="0" smtClean="0">
                <a:latin typeface="Comic Sans MS" pitchFamily="66" charset="0"/>
              </a:rPr>
              <a:t>trasferito </a:t>
            </a:r>
            <a:r>
              <a:rPr lang="it-IT" dirty="0">
                <a:latin typeface="Comic Sans MS" pitchFamily="66" charset="0"/>
              </a:rPr>
              <a:t>anche alla gamma di portatili Apple </a:t>
            </a:r>
            <a:r>
              <a:rPr lang="it-IT" sz="2400" b="1" dirty="0" smtClean="0">
                <a:latin typeface="Comic Sans MS" pitchFamily="66" charset="0"/>
              </a:rPr>
              <a:t>. </a:t>
            </a:r>
            <a:endParaRPr lang="it-IT" i="1" dirty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5154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 30anni MacBook Air Levoluzione della specie: 30 anni di Mac in 12 immagi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2" y="620687"/>
            <a:ext cx="3818302" cy="1909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283968" y="476672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2008</a:t>
            </a:r>
            <a:r>
              <a:rPr lang="it-IT" dirty="0" smtClean="0">
                <a:latin typeface="Comic Sans MS" pitchFamily="66" charset="0"/>
              </a:rPr>
              <a:t> – Lancio </a:t>
            </a:r>
            <a:r>
              <a:rPr lang="it-IT" sz="2000" b="1" dirty="0" err="1" smtClean="0">
                <a:latin typeface="Comic Sans MS" pitchFamily="66" charset="0"/>
              </a:rPr>
              <a:t>MacBook</a:t>
            </a:r>
            <a:r>
              <a:rPr lang="it-IT" sz="2000" b="1" dirty="0" smtClean="0">
                <a:latin typeface="Comic Sans MS" pitchFamily="66" charset="0"/>
              </a:rPr>
              <a:t> Air </a:t>
            </a:r>
            <a:r>
              <a:rPr lang="it-IT" sz="2000" dirty="0" smtClean="0">
                <a:latin typeface="Comic Sans MS" pitchFamily="66" charset="0"/>
              </a:rPr>
              <a:t>che </a:t>
            </a:r>
            <a:r>
              <a:rPr lang="it-IT" dirty="0" smtClean="0">
                <a:latin typeface="Comic Sans MS" pitchFamily="66" charset="0"/>
              </a:rPr>
              <a:t>diventerà il </a:t>
            </a:r>
            <a:r>
              <a:rPr lang="it-IT" dirty="0">
                <a:latin typeface="Comic Sans MS" pitchFamily="66" charset="0"/>
              </a:rPr>
              <a:t>primo </a:t>
            </a:r>
            <a:r>
              <a:rPr lang="it-IT" dirty="0" err="1">
                <a:latin typeface="Comic Sans MS" pitchFamily="66" charset="0"/>
              </a:rPr>
              <a:t>ultrabook</a:t>
            </a:r>
            <a:r>
              <a:rPr lang="it-IT" dirty="0">
                <a:latin typeface="Comic Sans MS" pitchFamily="66" charset="0"/>
              </a:rPr>
              <a:t>. </a:t>
            </a:r>
            <a:r>
              <a:rPr lang="it-IT" dirty="0" smtClean="0">
                <a:latin typeface="Comic Sans MS" pitchFamily="66" charset="0"/>
              </a:rPr>
              <a:t> Ancora </a:t>
            </a:r>
            <a:r>
              <a:rPr lang="it-IT" dirty="0">
                <a:latin typeface="Comic Sans MS" pitchFamily="66" charset="0"/>
              </a:rPr>
              <a:t>una volta </a:t>
            </a:r>
            <a:r>
              <a:rPr lang="it-IT" dirty="0" smtClean="0">
                <a:latin typeface="Comic Sans MS" pitchFamily="66" charset="0"/>
              </a:rPr>
              <a:t>Apple definisce </a:t>
            </a:r>
            <a:r>
              <a:rPr lang="it-IT" dirty="0">
                <a:latin typeface="Comic Sans MS" pitchFamily="66" charset="0"/>
              </a:rPr>
              <a:t>una categoria di dispositivi completamente </a:t>
            </a:r>
            <a:r>
              <a:rPr lang="it-IT" dirty="0" smtClean="0">
                <a:latin typeface="Comic Sans MS" pitchFamily="66" charset="0"/>
              </a:rPr>
              <a:t>nuova.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3" y="2708920"/>
            <a:ext cx="3458262" cy="197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4283968" y="2743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latin typeface="Comic Sans MS" pitchFamily="66" charset="0"/>
              </a:rPr>
              <a:t>2012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smtClean="0">
                <a:latin typeface="Comic Sans MS" pitchFamily="66" charset="0"/>
              </a:rPr>
              <a:t>– Apple </a:t>
            </a:r>
            <a:r>
              <a:rPr lang="it-IT" dirty="0">
                <a:latin typeface="Comic Sans MS" pitchFamily="66" charset="0"/>
              </a:rPr>
              <a:t>lancia il </a:t>
            </a:r>
            <a:r>
              <a:rPr lang="it-IT" b="1" dirty="0">
                <a:latin typeface="Comic Sans MS" pitchFamily="66" charset="0"/>
              </a:rPr>
              <a:t>suo primo schermo ad ultra-risoluzione su un </a:t>
            </a:r>
            <a:r>
              <a:rPr lang="it-IT" b="1" dirty="0" smtClean="0">
                <a:latin typeface="Comic Sans MS" pitchFamily="66" charset="0"/>
              </a:rPr>
              <a:t>portatile, </a:t>
            </a:r>
            <a:r>
              <a:rPr lang="it-IT" dirty="0" smtClean="0">
                <a:latin typeface="Comic Sans MS" pitchFamily="66" charset="0"/>
              </a:rPr>
              <a:t>più sottile e veloce dei suoi predecessori. A soli quattro anni da </a:t>
            </a:r>
            <a:r>
              <a:rPr lang="it-IT" dirty="0" err="1" smtClean="0">
                <a:latin typeface="Comic Sans MS" pitchFamily="66" charset="0"/>
              </a:rPr>
              <a:t>MacBook</a:t>
            </a:r>
            <a:r>
              <a:rPr lang="it-IT" dirty="0" smtClean="0">
                <a:latin typeface="Comic Sans MS" pitchFamily="66" charset="0"/>
              </a:rPr>
              <a:t> Air, Apple dà un altro sguardo nel futuro.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44" y="4509120"/>
            <a:ext cx="2949271" cy="214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611560" y="52419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2013</a:t>
            </a:r>
            <a:r>
              <a:rPr lang="it-IT" dirty="0" smtClean="0">
                <a:latin typeface="Comic Sans MS" pitchFamily="66" charset="0"/>
              </a:rPr>
              <a:t> – </a:t>
            </a:r>
            <a:r>
              <a:rPr lang="it-IT" b="1" dirty="0" err="1" smtClean="0">
                <a:latin typeface="Comic Sans MS" pitchFamily="66" charset="0"/>
              </a:rPr>
              <a:t>iMac</a:t>
            </a:r>
            <a:r>
              <a:rPr lang="it-IT" b="1" dirty="0" smtClean="0">
                <a:latin typeface="Comic Sans MS" pitchFamily="66" charset="0"/>
              </a:rPr>
              <a:t> ultimo lancio</a:t>
            </a:r>
            <a:r>
              <a:rPr lang="it-IT" dirty="0" smtClean="0">
                <a:latin typeface="Comic Sans MS" pitchFamily="66" charset="0"/>
              </a:rPr>
              <a:t>. Ultrasottile.</a:t>
            </a:r>
          </a:p>
          <a:p>
            <a:r>
              <a:rPr lang="it-IT" dirty="0" smtClean="0">
                <a:latin typeface="Comic Sans MS" pitchFamily="66" charset="0"/>
              </a:rPr>
              <a:t> -75% riflesso della luce.</a:t>
            </a:r>
          </a:p>
          <a:p>
            <a:r>
              <a:rPr lang="it-IT" dirty="0">
                <a:latin typeface="Comic Sans MS" pitchFamily="66" charset="0"/>
              </a:rPr>
              <a:t>P</a:t>
            </a:r>
            <a:r>
              <a:rPr lang="it-IT" dirty="0" smtClean="0">
                <a:latin typeface="Comic Sans MS" pitchFamily="66" charset="0"/>
              </a:rPr>
              <a:t>rocessore di ultima generazione.</a:t>
            </a:r>
            <a:endParaRPr lang="it-IT" dirty="0">
              <a:latin typeface="Comic Sans MS" pitchFamily="66" charset="0"/>
              <a:hlinkClick r:id="rId6" action="ppaction://hlinkfil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1420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66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INDICE</a:t>
            </a:r>
          </a:p>
          <a:p>
            <a:pPr algn="ctr"/>
            <a:endParaRPr lang="it-IT" sz="2400" b="1" dirty="0"/>
          </a:p>
          <a:p>
            <a:pPr>
              <a:buFont typeface="Arial" pitchFamily="34" charset="0"/>
              <a:buChar char="•"/>
            </a:pPr>
            <a:endParaRPr lang="it-IT" sz="2400" b="1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62880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3200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it-IT" sz="3200" dirty="0" smtClean="0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HARDWARE</a:t>
            </a:r>
            <a:endParaRPr lang="it-IT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3200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it-IT" sz="3200" dirty="0" smtClean="0">
                <a:solidFill>
                  <a:srgbClr val="002060"/>
                </a:solidFill>
                <a:latin typeface="Comic Sans MS" pitchFamily="66" charset="0"/>
                <a:hlinkClick r:id="rId4" action="ppaction://hlinksldjump"/>
              </a:rPr>
              <a:t>FUNZIONAMENTO</a:t>
            </a:r>
            <a:endParaRPr lang="it-IT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3200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it-IT" sz="3200" dirty="0" smtClean="0">
                <a:solidFill>
                  <a:srgbClr val="002060"/>
                </a:solidFill>
                <a:latin typeface="Comic Sans MS" pitchFamily="66" charset="0"/>
                <a:hlinkClick r:id="rId5" action="ppaction://hlinksldjump"/>
              </a:rPr>
              <a:t>INDICE DISPOSITIVI</a:t>
            </a:r>
            <a:endParaRPr lang="it-IT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it-IT" sz="4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Video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27584" y="213285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http://www.youtube.com/watch?v=X6BTTi63XeM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71694011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Lavoro realizzato da:</a:t>
            </a:r>
          </a:p>
        </p:txBody>
      </p:sp>
      <p:sp>
        <p:nvSpPr>
          <p:cNvPr id="3" name="CasellaDiTesto 2"/>
          <p:cNvSpPr txBox="1"/>
          <p:nvPr/>
        </p:nvSpPr>
        <p:spPr>
          <a:xfrm rot="20473270">
            <a:off x="-1174061" y="20016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Riccardo </a:t>
            </a:r>
            <a:r>
              <a:rPr lang="it-IT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Caniglia</a:t>
            </a:r>
            <a:endParaRPr lang="it-IT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1185089">
            <a:off x="2406404" y="48092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Giulia </a:t>
            </a:r>
            <a:r>
              <a:rPr lang="it-IT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Manini</a:t>
            </a:r>
            <a:endParaRPr lang="it-IT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1020888">
            <a:off x="-1573223" y="503939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Massimiliano Naspi</a:t>
            </a:r>
          </a:p>
        </p:txBody>
      </p:sp>
      <p:sp>
        <p:nvSpPr>
          <p:cNvPr id="7" name="CasellaDiTesto 6"/>
          <p:cNvSpPr txBox="1"/>
          <p:nvPr/>
        </p:nvSpPr>
        <p:spPr>
          <a:xfrm rot="20030158">
            <a:off x="4063259" y="2882219"/>
            <a:ext cx="4543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Alessandro </a:t>
            </a:r>
            <a:r>
              <a:rPr lang="it-IT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Pajola</a:t>
            </a:r>
            <a:endParaRPr lang="it-IT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80112" y="5842337"/>
            <a:ext cx="3563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Classe 1 B</a:t>
            </a: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HARDWARE</a:t>
            </a:r>
            <a:endParaRPr lang="it-IT" sz="66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4016" y="1584176"/>
            <a:ext cx="4572000" cy="43651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800" dirty="0" smtClean="0">
                <a:latin typeface="Comic Sans MS" pitchFamily="66" charset="0"/>
              </a:rPr>
              <a:t>In</a:t>
            </a:r>
            <a:r>
              <a:rPr lang="it-IT" sz="2800" dirty="0">
                <a:latin typeface="Comic Sans MS" pitchFamily="66" charset="0"/>
              </a:rPr>
              <a:t> informatica con il termine hardware si indica la parte fisica </a:t>
            </a:r>
            <a:r>
              <a:rPr lang="it-IT" sz="2800" dirty="0" smtClean="0">
                <a:latin typeface="Comic Sans MS" pitchFamily="66" charset="0"/>
              </a:rPr>
              <a:t>di un computer</a:t>
            </a:r>
            <a:r>
              <a:rPr lang="it-IT" sz="2800" dirty="0">
                <a:latin typeface="Comic Sans MS" pitchFamily="66" charset="0"/>
              </a:rPr>
              <a:t>, ovvero tutte quelle parti </a:t>
            </a:r>
            <a:r>
              <a:rPr lang="it-IT" sz="2800" dirty="0" smtClean="0">
                <a:latin typeface="Comic Sans MS" pitchFamily="66" charset="0"/>
              </a:rPr>
              <a:t>meccaniche che ne consentono </a:t>
            </a:r>
            <a:r>
              <a:rPr lang="it-IT" sz="2800" dirty="0">
                <a:latin typeface="Comic Sans MS" pitchFamily="66" charset="0"/>
              </a:rPr>
              <a:t>il </a:t>
            </a:r>
            <a:r>
              <a:rPr lang="it-IT" sz="2800" dirty="0" smtClean="0">
                <a:latin typeface="Comic Sans MS" pitchFamily="66" charset="0"/>
              </a:rPr>
              <a:t>funzionamento</a:t>
            </a:r>
            <a:r>
              <a:rPr lang="it-IT" sz="2800" dirty="0" smtClean="0"/>
              <a:t>.</a:t>
            </a:r>
            <a:endParaRPr lang="it-IT" sz="2800" dirty="0"/>
          </a:p>
          <a:p>
            <a:pPr>
              <a:spcBef>
                <a:spcPts val="0"/>
              </a:spcBef>
              <a:buNone/>
            </a:pPr>
            <a:endParaRPr lang="it-IT" sz="2800" dirty="0"/>
          </a:p>
        </p:txBody>
      </p:sp>
      <p:sp>
        <p:nvSpPr>
          <p:cNvPr id="4" name="Indietro o precedente 3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8" name="Picture 6" descr="L'interno del Samsung serie 7 Chronos è organizzato con estrema c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14" y="1412776"/>
            <a:ext cx="3618418" cy="2412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2.bp.blogspot.com/-Ek1dHExaBf8/TbljJEJlebI/AAAAAAAAABA/aEWEyrQslqU/s200/DSC0122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93" y="4009274"/>
            <a:ext cx="3624533" cy="2718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FUNZIONAMENTO</a:t>
            </a:r>
            <a:endParaRPr lang="it-IT" sz="66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4544" y="1700808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>
                <a:latin typeface="Comic Sans MS" pitchFamily="66" charset="0"/>
              </a:rPr>
              <a:t>Le principali funzioni dell’hardware sono: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400" dirty="0">
                <a:latin typeface="Comic Sans MS" pitchFamily="66" charset="0"/>
              </a:rPr>
              <a:t>r</a:t>
            </a:r>
            <a:r>
              <a:rPr lang="it-IT" sz="2400" dirty="0" smtClean="0">
                <a:latin typeface="Comic Sans MS" pitchFamily="66" charset="0"/>
              </a:rPr>
              <a:t>ecezione e riconoscimento dei dati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400" dirty="0">
                <a:latin typeface="Comic Sans MS" pitchFamily="66" charset="0"/>
              </a:rPr>
              <a:t>e</a:t>
            </a:r>
            <a:r>
              <a:rPr lang="it-IT" sz="2400" dirty="0" smtClean="0">
                <a:latin typeface="Comic Sans MS" pitchFamily="66" charset="0"/>
              </a:rPr>
              <a:t>laborazione dei dati in base alle istruzioni contenute nei programmi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400" dirty="0">
                <a:latin typeface="Comic Sans MS" pitchFamily="66" charset="0"/>
              </a:rPr>
              <a:t>m</a:t>
            </a:r>
            <a:r>
              <a:rPr lang="it-IT" sz="2400" dirty="0" smtClean="0">
                <a:latin typeface="Comic Sans MS" pitchFamily="66" charset="0"/>
              </a:rPr>
              <a:t>emorizzazione dei dati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>
                <a:latin typeface="Comic Sans MS" pitchFamily="66" charset="0"/>
              </a:rPr>
              <a:t>stampa o visualizzazione dei dati</a:t>
            </a:r>
          </a:p>
          <a:p>
            <a:pPr marL="514350" indent="-514350">
              <a:lnSpc>
                <a:spcPct val="150000"/>
              </a:lnSpc>
            </a:pPr>
            <a:endParaRPr lang="it-IT" sz="2400" dirty="0" smtClean="0">
              <a:latin typeface="Comic Sans MS" pitchFamily="66" charset="0"/>
            </a:endParaRPr>
          </a:p>
          <a:p>
            <a:endParaRPr lang="it-IT" sz="1600" dirty="0"/>
          </a:p>
        </p:txBody>
      </p:sp>
      <p:sp>
        <p:nvSpPr>
          <p:cNvPr id="5" name="Indietro o precedente 4">
            <a:hlinkClick r:id="rId2" action="ppaction://hlinksldjump" highlightClick="1"/>
          </p:cNvPr>
          <p:cNvSpPr/>
          <p:nvPr/>
        </p:nvSpPr>
        <p:spPr>
          <a:xfrm>
            <a:off x="8820472" y="6525344"/>
            <a:ext cx="323528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it-IT" sz="66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INDICE DISPOSITIVI</a:t>
            </a:r>
            <a:endParaRPr lang="it-IT" sz="66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772816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smtClean="0">
                <a:latin typeface="Comic Sans MS" pitchFamily="66" charset="0"/>
                <a:hlinkClick r:id="rId2" action="ppaction://hlinksldjump"/>
              </a:rPr>
              <a:t>SCHEDA MADRE</a:t>
            </a:r>
            <a:endParaRPr lang="it-IT" sz="2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smtClean="0">
                <a:latin typeface="Comic Sans MS" pitchFamily="66" charset="0"/>
                <a:hlinkClick r:id="rId3" action="ppaction://hlinksldjump"/>
              </a:rPr>
              <a:t>CPU</a:t>
            </a:r>
            <a:endParaRPr lang="it-IT" sz="2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smtClean="0">
                <a:latin typeface="Comic Sans MS" pitchFamily="66" charset="0"/>
                <a:hlinkClick r:id="rId4" action="ppaction://hlinksldjump"/>
              </a:rPr>
              <a:t>MEMORIE</a:t>
            </a:r>
            <a:endParaRPr lang="it-IT" sz="2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smtClean="0">
                <a:latin typeface="Comic Sans MS" pitchFamily="66" charset="0"/>
                <a:hlinkClick r:id="rId5" action="ppaction://hlinksldjump"/>
              </a:rPr>
              <a:t>PERIFERICHE INPUT E OUTPUT</a:t>
            </a:r>
            <a:endParaRPr lang="it-IT" sz="2800" dirty="0" smtClean="0">
              <a:latin typeface="Comic Sans MS" pitchFamily="66" charset="0"/>
            </a:endParaRPr>
          </a:p>
          <a:p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it-IT" sz="66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SCHEDA MADRE</a:t>
            </a:r>
            <a:endParaRPr lang="it-IT" sz="66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0" y="1484785"/>
            <a:ext cx="9144000" cy="1152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Comic Sans MS" pitchFamily="66" charset="0"/>
              </a:rPr>
              <a:t>La Scheda madre è il componente principale di un </a:t>
            </a:r>
            <a:r>
              <a:rPr lang="it-IT" sz="2400" dirty="0" smtClean="0">
                <a:latin typeface="Comic Sans MS" pitchFamily="66" charset="0"/>
              </a:rPr>
              <a:t>PC</a:t>
            </a:r>
            <a:endParaRPr lang="it-IT" sz="2400" dirty="0">
              <a:latin typeface="Comic Sans MS" pitchFamily="66" charset="0"/>
            </a:endParaRPr>
          </a:p>
        </p:txBody>
      </p:sp>
      <p:pic>
        <p:nvPicPr>
          <p:cNvPr id="7" name="Segnaposto contenuto 6" descr="780px-P6T_Deluxe_V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7081510" cy="4509120"/>
          </a:xfrm>
        </p:spPr>
      </p:pic>
      <p:sp>
        <p:nvSpPr>
          <p:cNvPr id="6" name="Indietro o precedente 5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it-IT" sz="66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CPU</a:t>
            </a:r>
            <a:endParaRPr lang="it-IT" sz="66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Segnaposto contenuto 4" descr="cp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4234070" cy="4320480"/>
          </a:xfrm>
        </p:spPr>
      </p:pic>
      <p:sp>
        <p:nvSpPr>
          <p:cNvPr id="7" name="CasellaDiTesto 6"/>
          <p:cNvSpPr txBox="1"/>
          <p:nvPr/>
        </p:nvSpPr>
        <p:spPr>
          <a:xfrm>
            <a:off x="4464496" y="1598597"/>
            <a:ext cx="49320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 pitchFamily="66" charset="0"/>
              </a:rPr>
              <a:t>È </a:t>
            </a:r>
            <a:r>
              <a:rPr lang="it-IT" sz="2400" dirty="0">
                <a:latin typeface="Comic Sans MS" pitchFamily="66" charset="0"/>
              </a:rPr>
              <a:t>detta unità centrale di elaborazione perché coordina in maniera centralizzata tutte le altre unità di elaborazione presenti sulle moderne architetture hardware dei computer ovvero i chip di elaborazione delle varie periferiche interne o schede </a:t>
            </a:r>
            <a:r>
              <a:rPr lang="it-IT" sz="2400" dirty="0" smtClean="0">
                <a:latin typeface="Comic Sans MS" pitchFamily="66" charset="0"/>
              </a:rPr>
              <a:t>elettroniche.</a:t>
            </a:r>
            <a:endParaRPr lang="it-IT" sz="2400" dirty="0">
              <a:latin typeface="Comic Sans MS" pitchFamily="66" charset="0"/>
            </a:endParaRPr>
          </a:p>
          <a:p>
            <a:endParaRPr lang="it-IT" sz="1600" dirty="0"/>
          </a:p>
        </p:txBody>
      </p:sp>
      <p:sp>
        <p:nvSpPr>
          <p:cNvPr id="6" name="Indietro o precedente 5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it-IT" sz="66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MEMORIE</a:t>
            </a:r>
            <a:endParaRPr lang="it-IT" sz="66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628800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omic Sans MS" pitchFamily="66" charset="0"/>
              </a:rPr>
              <a:t>Per elaborare le informazioni il computer deve necessariamente poterle memorizzarle. La CPU infatti elaborare i dati grazie a un programma che deve risiedere in memoria. </a:t>
            </a:r>
          </a:p>
          <a:p>
            <a:r>
              <a:rPr lang="it-IT" sz="2800" dirty="0" smtClean="0">
                <a:latin typeface="Comic Sans MS" pitchFamily="66" charset="0"/>
              </a:rPr>
              <a:t>Le memorie di un computer possono essere suddivise in: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latin typeface="Comic Sans MS" pitchFamily="66" charset="0"/>
                <a:hlinkClick r:id="rId2" action="ppaction://hlinksldjump"/>
              </a:rPr>
              <a:t> Memorie principali </a:t>
            </a:r>
            <a:endParaRPr lang="it-IT" sz="28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latin typeface="Comic Sans MS" pitchFamily="66" charset="0"/>
                <a:hlinkClick r:id="rId3" action="ppaction://hlinksldjump"/>
              </a:rPr>
              <a:t> Memorie secondarie</a:t>
            </a:r>
            <a:endParaRPr lang="it-IT" sz="2800" dirty="0" smtClean="0">
              <a:latin typeface="Comic Sans MS" pitchFamily="66" charset="0"/>
            </a:endParaRPr>
          </a:p>
        </p:txBody>
      </p:sp>
      <p:sp>
        <p:nvSpPr>
          <p:cNvPr id="4" name="Indietro o precedente 3">
            <a:hlinkClick r:id="rId4" action="ppaction://hlinksldjump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txBody>
          <a:bodyPr>
            <a:normAutofit/>
          </a:bodyPr>
          <a:lstStyle/>
          <a:p>
            <a:pPr marL="342900" indent="-342900"/>
            <a:r>
              <a:rPr lang="it-IT" sz="66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MEMORIE PRINCIPALI </a:t>
            </a:r>
            <a:endParaRPr lang="it-IT" sz="66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Segnaposto contenuto 1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2160240" cy="5589240"/>
          </a:xfrm>
        </p:spPr>
        <p:txBody>
          <a:bodyPr/>
          <a:lstStyle/>
          <a:p>
            <a:pPr algn="ctr">
              <a:buNone/>
            </a:pPr>
            <a:r>
              <a:rPr lang="it-IT" dirty="0" smtClean="0">
                <a:latin typeface="Comic Sans MS" pitchFamily="66" charset="0"/>
                <a:hlinkClick r:id="rId2" action="ppaction://hlinksldjump"/>
              </a:rPr>
              <a:t>Ram</a:t>
            </a:r>
            <a:endParaRPr lang="it-IT" dirty="0" smtClean="0">
              <a:latin typeface="Comic Sans MS" pitchFamily="66" charset="0"/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16" name="Segnaposto contenuto 12"/>
          <p:cNvSpPr txBox="1">
            <a:spLocks/>
          </p:cNvSpPr>
          <p:nvPr/>
        </p:nvSpPr>
        <p:spPr>
          <a:xfrm>
            <a:off x="3491880" y="1268760"/>
            <a:ext cx="216024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hlinkClick r:id="rId3" action="ppaction://hlinksldjump"/>
              </a:rPr>
              <a:t>Rom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7" name="Segnaposto contenuto 12"/>
          <p:cNvSpPr txBox="1">
            <a:spLocks/>
          </p:cNvSpPr>
          <p:nvPr/>
        </p:nvSpPr>
        <p:spPr>
          <a:xfrm>
            <a:off x="6732240" y="1268760"/>
            <a:ext cx="216024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hlinkClick r:id="rId4" action="ppaction://hlinksldjump"/>
              </a:rPr>
              <a:t>Cache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8" name="Indietro o precedente 17">
            <a:hlinkClick r:id="" action="ppaction://hlinkshowjump?jump=previousslide" highlightClick="1"/>
          </p:cNvPr>
          <p:cNvSpPr/>
          <p:nvPr/>
        </p:nvSpPr>
        <p:spPr>
          <a:xfrm>
            <a:off x="8423920" y="6137920"/>
            <a:ext cx="720080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8" name="AutoShape 4" descr="http://www.okpedia.it/data/okpedia/memoria-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http://www.okpedia.it/data/okpedia/memoria-r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1" name="Picture 7" descr="E:\Informatica\PowerPoint\Lavoro PowerPoint\memoria-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20388" y="2737220"/>
            <a:ext cx="4051300" cy="2410524"/>
          </a:xfrm>
          <a:prstGeom prst="rect">
            <a:avLst/>
          </a:prstGeom>
          <a:noFill/>
        </p:spPr>
      </p:pic>
      <p:pic>
        <p:nvPicPr>
          <p:cNvPr id="1032" name="Picture 8" descr="E:\Informatica\PowerPoint\Lavoro PowerPoint\r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132856"/>
            <a:ext cx="3114675" cy="2466975"/>
          </a:xfrm>
          <a:prstGeom prst="rect">
            <a:avLst/>
          </a:prstGeom>
          <a:noFill/>
        </p:spPr>
      </p:pic>
      <p:pic>
        <p:nvPicPr>
          <p:cNvPr id="1033" name="Picture 9" descr="E:\Informatica\PowerPoint\Lavoro PowerPoint\images.jpg"/>
          <p:cNvPicPr>
            <a:picLocks noChangeAspect="1" noChangeArrowheads="1"/>
          </p:cNvPicPr>
          <p:nvPr/>
        </p:nvPicPr>
        <p:blipFill>
          <a:blip r:embed="rId7" cstate="print"/>
          <a:srcRect t="40951" r="26306"/>
          <a:stretch>
            <a:fillRect/>
          </a:stretch>
        </p:blipFill>
        <p:spPr bwMode="auto">
          <a:xfrm>
            <a:off x="6084168" y="2420888"/>
            <a:ext cx="2808312" cy="22602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1015</Words>
  <Application>Microsoft Office PowerPoint</Application>
  <PresentationFormat>Presentazione su schermo (4:3)</PresentationFormat>
  <Paragraphs>118</Paragraphs>
  <Slides>21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Diapositiva 1</vt:lpstr>
      <vt:lpstr>Diapositiva 2</vt:lpstr>
      <vt:lpstr>HARDWARE</vt:lpstr>
      <vt:lpstr>FUNZIONAMENTO</vt:lpstr>
      <vt:lpstr>INDICE DISPOSITIVI</vt:lpstr>
      <vt:lpstr>SCHEDA MADRE</vt:lpstr>
      <vt:lpstr>CPU</vt:lpstr>
      <vt:lpstr>MEMORIE</vt:lpstr>
      <vt:lpstr>MEMORIE PRINCIPALI </vt:lpstr>
      <vt:lpstr>Diapositiva 10</vt:lpstr>
      <vt:lpstr>Diapositiva 11</vt:lpstr>
      <vt:lpstr>Diapositiva 12</vt:lpstr>
      <vt:lpstr>MEMORIE SECONDARIE </vt:lpstr>
      <vt:lpstr>MEMORIE SECONDARIE </vt:lpstr>
      <vt:lpstr>PERIFERICHE DI INPUT ED OUTPUT</vt:lpstr>
      <vt:lpstr>Diapositiva 16</vt:lpstr>
      <vt:lpstr>Evoluzione del MAC</vt:lpstr>
      <vt:lpstr>Diapositiva 18</vt:lpstr>
      <vt:lpstr>Diapositiva 19</vt:lpstr>
      <vt:lpstr>Video 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master</dc:creator>
  <cp:lastModifiedBy>Prof. Lombardo</cp:lastModifiedBy>
  <cp:revision>112</cp:revision>
  <dcterms:created xsi:type="dcterms:W3CDTF">2014-05-12T12:26:58Z</dcterms:created>
  <dcterms:modified xsi:type="dcterms:W3CDTF">2014-06-18T07:44:55Z</dcterms:modified>
</cp:coreProperties>
</file>